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72" r:id="rId2"/>
  </p:sldMasterIdLst>
  <p:notesMasterIdLst>
    <p:notesMasterId r:id="rId12"/>
  </p:notesMasterIdLst>
  <p:handoutMasterIdLst>
    <p:handoutMasterId r:id="rId13"/>
  </p:handoutMasterIdLst>
  <p:sldIdLst>
    <p:sldId id="256" r:id="rId3"/>
    <p:sldId id="257" r:id="rId4"/>
    <p:sldId id="258" r:id="rId5"/>
    <p:sldId id="259" r:id="rId6"/>
    <p:sldId id="260" r:id="rId7"/>
    <p:sldId id="261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421"/>
  </p:normalViewPr>
  <p:slideViewPr>
    <p:cSldViewPr snapToGrid="0" snapToObjects="1">
      <p:cViewPr varScale="1">
        <p:scale>
          <a:sx n="69" d="100"/>
          <a:sy n="69" d="100"/>
        </p:scale>
        <p:origin x="75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01491C-C5E1-AC47-838E-E45FD23D3761}" type="datetimeFigureOut">
              <a:rPr lang="en-US" smtClean="0"/>
              <a:t>9/4/2019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222D2E-D898-C04E-9B78-7A9C92162E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925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C41F82-1588-9B46-A23E-5062EE2158C2}" type="datetimeFigureOut">
              <a:rPr lang="en-US" smtClean="0"/>
              <a:t>9/4/2019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7EBB16B-AC84-7E48-9332-876FD7DBA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2701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8181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761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968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81333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Did you write a list? Did you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876784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7837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220929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EBB16B-AC84-7E48-9332-876FD7DBA47A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2637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7764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441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97653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253023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651229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111335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177413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924920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976363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99628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13445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426867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499375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09831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69228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48582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47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9675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496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2631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0266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562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556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17AD32F9-7C98-B94D-A48C-08EEBE81C0EC}" type="datetimeFigureOut">
              <a:rPr lang="en-US" smtClean="0"/>
              <a:t>9/4/2019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EDD30EA-936D-1F49-B58A-17F918551747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1402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/>
              <a:t>Review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4400" b="1" dirty="0" smtClean="0"/>
              <a:t>Listening Section</a:t>
            </a:r>
          </a:p>
          <a:p>
            <a:r>
              <a:rPr lang="en-US" sz="4000" b="1" dirty="0" smtClean="0"/>
              <a:t>Lecture</a:t>
            </a:r>
            <a:endParaRPr lang="en-US" sz="4000" b="1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615680" y="387466"/>
            <a:ext cx="2540000" cy="171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84093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14:flythrough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Organization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/>
              <a:t>An </a:t>
            </a:r>
            <a:r>
              <a:rPr lang="en-US" sz="3600" i="1" dirty="0"/>
              <a:t>organization</a:t>
            </a:r>
            <a:r>
              <a:rPr lang="en-US" sz="3600" dirty="0"/>
              <a:t> question asks you to recognize the way that the professor structures a lecture or discussion, for example, chronological order, steps in a sequence, cause and effect, comparison or contrast.</a:t>
            </a:r>
          </a:p>
        </p:txBody>
      </p:sp>
    </p:spTree>
    <p:extLst>
      <p:ext uri="{BB962C8B-B14F-4D97-AF65-F5344CB8AC3E}">
        <p14:creationId xmlns:p14="http://schemas.microsoft.com/office/powerpoint/2010/main" val="271466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8393" y="365125"/>
            <a:ext cx="10705407" cy="1325563"/>
          </a:xfrm>
        </p:spPr>
        <p:txBody>
          <a:bodyPr/>
          <a:lstStyle/>
          <a:p>
            <a:r>
              <a:rPr lang="en-US" b="1" dirty="0" smtClean="0"/>
              <a:t>1  Recognize the options for organization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8393" y="1825625"/>
            <a:ext cx="11039301" cy="4351338"/>
          </a:xfrm>
        </p:spPr>
        <p:txBody>
          <a:bodyPr>
            <a:noAutofit/>
          </a:bodyPr>
          <a:lstStyle/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3600" dirty="0" smtClean="0"/>
              <a:t>Some of the most common ways to organize a lecture are:</a:t>
            </a:r>
          </a:p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endParaRPr lang="en-US" sz="1200" dirty="0" smtClean="0"/>
          </a:p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3600" dirty="0" smtClean="0"/>
              <a:t>Chronological order</a:t>
            </a:r>
          </a:p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3600" dirty="0" smtClean="0"/>
              <a:t>Steps in a sequence</a:t>
            </a:r>
          </a:p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3600" dirty="0" smtClean="0"/>
              <a:t>Cause and effect</a:t>
            </a:r>
          </a:p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3600" dirty="0" smtClean="0"/>
              <a:t>Comparison and contrast</a:t>
            </a:r>
          </a:p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r>
              <a:rPr lang="en-US" sz="3600" dirty="0" smtClean="0"/>
              <a:t>Demonstration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84882212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5636" y="365125"/>
            <a:ext cx="10938164" cy="1325563"/>
          </a:xfrm>
        </p:spPr>
        <p:txBody>
          <a:bodyPr/>
          <a:lstStyle/>
          <a:p>
            <a:r>
              <a:rPr lang="en-US" b="1" dirty="0" smtClean="0"/>
              <a:t>2  Listen for key words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5636" y="1439333"/>
            <a:ext cx="11139055" cy="4893734"/>
          </a:xfrm>
        </p:spPr>
        <p:txBody>
          <a:bodyPr>
            <a:normAutofit fontScale="925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sz="3900" b="1" dirty="0"/>
              <a:t>Chronological </a:t>
            </a:r>
            <a:r>
              <a:rPr lang="en-US" sz="3900" b="1" dirty="0" smtClean="0"/>
              <a:t>order</a:t>
            </a:r>
            <a:r>
              <a:rPr lang="en-US" sz="3900" dirty="0" smtClean="0"/>
              <a:t>: </a:t>
            </a:r>
            <a:r>
              <a:rPr lang="en-US" sz="3900" i="1" dirty="0" smtClean="0"/>
              <a:t>dates</a:t>
            </a:r>
            <a:endParaRPr lang="en-US" sz="3900" i="1" dirty="0"/>
          </a:p>
          <a:p>
            <a:pPr marL="0" indent="0">
              <a:lnSpc>
                <a:spcPct val="120000"/>
              </a:lnSpc>
              <a:buNone/>
            </a:pPr>
            <a:r>
              <a:rPr lang="en-US" sz="3900" b="1" dirty="0"/>
              <a:t>Steps in a </a:t>
            </a:r>
            <a:r>
              <a:rPr lang="en-US" sz="3900" b="1" dirty="0" smtClean="0"/>
              <a:t>sequence</a:t>
            </a:r>
            <a:r>
              <a:rPr lang="en-US" sz="3900" dirty="0" smtClean="0"/>
              <a:t>: </a:t>
            </a:r>
            <a:r>
              <a:rPr lang="en-US" sz="3900" i="1" dirty="0" smtClean="0"/>
              <a:t>first</a:t>
            </a:r>
            <a:r>
              <a:rPr lang="en-US" sz="3900" i="1" dirty="0"/>
              <a:t>, second, third, etc.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sz="3900" b="1" dirty="0"/>
              <a:t>Cause and </a:t>
            </a:r>
            <a:r>
              <a:rPr lang="en-US" sz="3900" b="1" dirty="0" smtClean="0"/>
              <a:t>effect</a:t>
            </a:r>
            <a:r>
              <a:rPr lang="en-US" sz="3900" dirty="0" smtClean="0"/>
              <a:t>: </a:t>
            </a:r>
            <a:r>
              <a:rPr lang="en-US" sz="3900" i="1" dirty="0" smtClean="0"/>
              <a:t>so, then, therefore, thus, because, due to</a:t>
            </a:r>
            <a:endParaRPr lang="en-US" sz="3900" i="1" dirty="0"/>
          </a:p>
          <a:p>
            <a:pPr marL="0" indent="0">
              <a:lnSpc>
                <a:spcPct val="120000"/>
              </a:lnSpc>
              <a:buNone/>
            </a:pPr>
            <a:r>
              <a:rPr lang="en-US" sz="3900" b="1" dirty="0" smtClean="0"/>
              <a:t>Comparison</a:t>
            </a:r>
            <a:r>
              <a:rPr lang="en-US" sz="3900" dirty="0" smtClean="0"/>
              <a:t>: </a:t>
            </a:r>
            <a:r>
              <a:rPr lang="en-US" sz="3900" i="1" dirty="0" smtClean="0"/>
              <a:t>like</a:t>
            </a:r>
            <a:r>
              <a:rPr lang="en-US" sz="3900" i="1" dirty="0"/>
              <a:t>, similar, alike, </a:t>
            </a:r>
            <a:r>
              <a:rPr lang="en-US" sz="3900" i="1" dirty="0" smtClean="0"/>
              <a:t>the same</a:t>
            </a:r>
          </a:p>
          <a:p>
            <a:pPr marL="0" indent="0">
              <a:lnSpc>
                <a:spcPct val="120000"/>
              </a:lnSpc>
              <a:buNone/>
            </a:pPr>
            <a:r>
              <a:rPr lang="en-US" sz="3900" b="1" dirty="0" smtClean="0"/>
              <a:t>Contrast</a:t>
            </a:r>
            <a:r>
              <a:rPr lang="en-US" sz="3900" dirty="0" smtClean="0"/>
              <a:t>: 	</a:t>
            </a:r>
            <a:r>
              <a:rPr lang="en-US" sz="3900" i="1" dirty="0" smtClean="0"/>
              <a:t>different</a:t>
            </a:r>
            <a:r>
              <a:rPr lang="en-US" sz="3900" i="1" dirty="0"/>
              <a:t>, </a:t>
            </a:r>
            <a:r>
              <a:rPr lang="en-US" sz="3900" i="1" dirty="0" smtClean="0"/>
              <a:t>differ, in contrast, on the other hand</a:t>
            </a:r>
            <a:endParaRPr lang="en-US" sz="3900" i="1" dirty="0"/>
          </a:p>
          <a:p>
            <a:pPr marL="0" indent="0">
              <a:lnSpc>
                <a:spcPct val="120000"/>
              </a:lnSpc>
              <a:buNone/>
            </a:pPr>
            <a:r>
              <a:rPr lang="en-US" sz="3900" b="1" dirty="0" smtClean="0"/>
              <a:t>Demonstration</a:t>
            </a:r>
            <a:r>
              <a:rPr lang="en-US" sz="3900" dirty="0" smtClean="0"/>
              <a:t>: </a:t>
            </a:r>
            <a:r>
              <a:rPr lang="en-US" sz="3900" i="1" dirty="0" smtClean="0"/>
              <a:t>examples</a:t>
            </a:r>
            <a:r>
              <a:rPr lang="en-US" sz="3900" i="1" dirty="0"/>
              <a:t>, specimens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106012366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ctr"/>
          <a:lstStyle/>
          <a:p>
            <a:r>
              <a:rPr lang="en-US" b="1" dirty="0" smtClean="0"/>
              <a:t>3  Scan your notes</a:t>
            </a:r>
            <a:endParaRPr lang="en-US" b="1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838200" y="1562793"/>
            <a:ext cx="10515600" cy="5087388"/>
          </a:xfrm>
        </p:spPr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en-US" sz="3600" dirty="0" smtClean="0"/>
              <a:t>The way that you organize your notes will often show you how the lecture is organized.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28460965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4152" y="365126"/>
            <a:ext cx="10339647" cy="1247544"/>
          </a:xfrm>
        </p:spPr>
        <p:txBody>
          <a:bodyPr/>
          <a:lstStyle/>
          <a:p>
            <a:r>
              <a:rPr lang="en-US" b="1" dirty="0" smtClean="0"/>
              <a:t>Question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14153" y="1463040"/>
            <a:ext cx="11039302" cy="4713923"/>
          </a:xfrm>
          <a:ln>
            <a:noFill/>
          </a:ln>
        </p:spPr>
        <p:txBody>
          <a:bodyPr>
            <a:normAutofit/>
          </a:bodyPr>
          <a:lstStyle/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600" dirty="0" smtClean="0"/>
              <a:t>How does the professor organize the lecture?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He shows specimens to demonstrate his points.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He compares the theories of two naturalists.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He classifies different types of mimics.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</a:t>
            </a:r>
            <a:r>
              <a:rPr lang="en-US" sz="3600" dirty="0" smtClean="0"/>
              <a:t> He puts the ideas in chronological order.</a:t>
            </a:r>
          </a:p>
        </p:txBody>
      </p:sp>
    </p:spTree>
    <p:extLst>
      <p:ext uri="{BB962C8B-B14F-4D97-AF65-F5344CB8AC3E}">
        <p14:creationId xmlns:p14="http://schemas.microsoft.com/office/powerpoint/2010/main" val="18349436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Answer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29542"/>
            <a:ext cx="10515600" cy="4647421"/>
          </a:xfrm>
          <a:ln>
            <a:noFill/>
          </a:ln>
        </p:spPr>
        <p:txBody>
          <a:bodyPr/>
          <a:lstStyle/>
          <a:p>
            <a:pPr marL="514350" indent="-514350">
              <a:lnSpc>
                <a:spcPct val="100000"/>
              </a:lnSpc>
              <a:spcBef>
                <a:spcPts val="0"/>
              </a:spcBef>
              <a:buNone/>
            </a:pPr>
            <a:r>
              <a:rPr lang="en-US" sz="3600" dirty="0"/>
              <a:t>How does the professor organize the lecture?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 He shows specimens to demonstrate his points.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 He compares the theories of two naturalists.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 He classifies different types of mimics.</a:t>
            </a:r>
          </a:p>
          <a:p>
            <a:pPr>
              <a:lnSpc>
                <a:spcPct val="100000"/>
              </a:lnSpc>
              <a:spcBef>
                <a:spcPts val="0"/>
              </a:spcBef>
              <a:buFont typeface="Courier New" charset="0"/>
              <a:buChar char="o"/>
            </a:pPr>
            <a:r>
              <a:rPr lang="en-US" sz="3600" dirty="0"/>
              <a:t>  He puts the ideas in chronological order.</a:t>
            </a:r>
          </a:p>
          <a:p>
            <a:pPr marL="514350" marR="0" lvl="0" indent="-51435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None/>
              <a:tabLst/>
              <a:defRPr/>
            </a:pPr>
            <a:endParaRPr lang="en-US" dirty="0" smtClean="0"/>
          </a:p>
        </p:txBody>
      </p:sp>
      <p:sp>
        <p:nvSpPr>
          <p:cNvPr id="4" name="Oval 3"/>
          <p:cNvSpPr/>
          <p:nvPr/>
        </p:nvSpPr>
        <p:spPr>
          <a:xfrm>
            <a:off x="962892" y="2341418"/>
            <a:ext cx="193964" cy="207818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70906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8640" y="365125"/>
            <a:ext cx="10805160" cy="1325563"/>
          </a:xfrm>
        </p:spPr>
        <p:txBody>
          <a:bodyPr/>
          <a:lstStyle/>
          <a:p>
            <a:r>
              <a:rPr lang="en-US" b="1" dirty="0" smtClean="0"/>
              <a:t>Explanation</a:t>
            </a:r>
            <a:endParaRPr lang="en-US" b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548640" y="1546167"/>
            <a:ext cx="5471160" cy="4630796"/>
          </a:xfrm>
        </p:spPr>
        <p:txBody>
          <a:bodyPr>
            <a:no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“I have some lab specimens of a few common mimics in the cases in the front of the room</a:t>
            </a:r>
            <a:r>
              <a:rPr lang="mr-IN" sz="3600" dirty="0" smtClean="0"/>
              <a:t>…</a:t>
            </a:r>
            <a:r>
              <a:rPr lang="en-US" sz="3600" dirty="0" smtClean="0"/>
              <a:t>.and I’ve also removed a few to show you as we talk about them</a:t>
            </a:r>
            <a:r>
              <a:rPr lang="mr-IN" sz="3600" dirty="0" smtClean="0"/>
              <a:t>…</a:t>
            </a:r>
            <a:r>
              <a:rPr lang="en-US" sz="3600" dirty="0" smtClean="0"/>
              <a:t>”</a:t>
            </a:r>
            <a:endParaRPr lang="en-US" sz="3600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6172200" y="1690688"/>
            <a:ext cx="5181600" cy="4486275"/>
          </a:xfrm>
        </p:spPr>
        <p:txBody>
          <a:bodyPr>
            <a:norm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dirty="0" smtClean="0"/>
              <a:t>During the lecture, the professor shows specimens as examples of the common mimics that he is referring to.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6198541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26000" y="3144044"/>
            <a:ext cx="2540000" cy="1714500"/>
          </a:xfrm>
        </p:spPr>
      </p:pic>
    </p:spTree>
    <p:extLst>
      <p:ext uri="{BB962C8B-B14F-4D97-AF65-F5344CB8AC3E}">
        <p14:creationId xmlns:p14="http://schemas.microsoft.com/office/powerpoint/2010/main" val="2037537603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348</TotalTime>
  <Words>307</Words>
  <Application>Microsoft Office PowerPoint</Application>
  <PresentationFormat>Widescreen</PresentationFormat>
  <Paragraphs>46</Paragraphs>
  <Slides>9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Arial</vt:lpstr>
      <vt:lpstr>Calibri</vt:lpstr>
      <vt:lpstr>Calibri Light</vt:lpstr>
      <vt:lpstr>Courier New</vt:lpstr>
      <vt:lpstr>Mangal</vt:lpstr>
      <vt:lpstr>Office Theme</vt:lpstr>
      <vt:lpstr>Retrospect</vt:lpstr>
      <vt:lpstr>Review </vt:lpstr>
      <vt:lpstr>Organization</vt:lpstr>
      <vt:lpstr>1  Recognize the options for organization</vt:lpstr>
      <vt:lpstr>2  Listen for key words</vt:lpstr>
      <vt:lpstr>3  Scan your notes</vt:lpstr>
      <vt:lpstr>Question</vt:lpstr>
      <vt:lpstr>Answer</vt:lpstr>
      <vt:lpstr>Explanation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</dc:title>
  <dc:creator>Pamela Sharpe</dc:creator>
  <cp:lastModifiedBy>KGirardi</cp:lastModifiedBy>
  <cp:revision>52</cp:revision>
  <cp:lastPrinted>2017-10-11T19:17:51Z</cp:lastPrinted>
  <dcterms:created xsi:type="dcterms:W3CDTF">2017-10-11T17:59:39Z</dcterms:created>
  <dcterms:modified xsi:type="dcterms:W3CDTF">2019-09-04T14:07:02Z</dcterms:modified>
</cp:coreProperties>
</file>

<file path=docProps/thumbnail.jpeg>
</file>